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  <p:sldId id="257" r:id="rId4"/>
    <p:sldId id="25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6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w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6" name="Rectangle 2"/>
          <p:cNvSpPr>
            <a:spLocks noChangeArrowheads="1"/>
          </p:cNvSpPr>
          <p:nvPr/>
        </p:nvSpPr>
        <p:spPr bwMode="auto">
          <a:xfrm>
            <a:off x="4368800" y="0"/>
            <a:ext cx="3403600" cy="9017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kumimoji="1" lang="en-US" sz="3000">
              <a:solidFill>
                <a:srgbClr val="000000"/>
              </a:solidFill>
            </a:endParaRPr>
          </a:p>
        </p:txBody>
      </p:sp>
      <p:sp>
        <p:nvSpPr>
          <p:cNvPr id="431107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1117600" y="1219200"/>
            <a:ext cx="10058400" cy="1752600"/>
          </a:xfrm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</a:extLst>
        </p:spPr>
        <p:txBody>
          <a:bodyPr/>
          <a:lstStyle>
            <a:lvl1pPr algn="ctr"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431108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117600" y="3048000"/>
            <a:ext cx="10058400" cy="8382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0" indent="0" algn="ctr">
              <a:buFontTx/>
              <a:buNone/>
              <a:defRPr sz="3600" i="1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431109" name="Rectangle 5"/>
          <p:cNvSpPr>
            <a:spLocks noChangeArrowheads="1"/>
          </p:cNvSpPr>
          <p:nvPr/>
        </p:nvSpPr>
        <p:spPr bwMode="auto">
          <a:xfrm>
            <a:off x="0" y="6248400"/>
            <a:ext cx="12192000" cy="6096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B1E7D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kumimoji="1" lang="en-US" sz="3000">
              <a:solidFill>
                <a:srgbClr val="000000"/>
              </a:solidFill>
            </a:endParaRPr>
          </a:p>
        </p:txBody>
      </p:sp>
      <p:graphicFrame>
        <p:nvGraphicFramePr>
          <p:cNvPr id="431110" name="Object 6"/>
          <p:cNvGraphicFramePr>
            <a:graphicFrameLocks noChangeAspect="1"/>
          </p:cNvGraphicFramePr>
          <p:nvPr/>
        </p:nvGraphicFramePr>
        <p:xfrm>
          <a:off x="10955867" y="6261100"/>
          <a:ext cx="1219200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Picture" r:id="rId3" imgW="2331720" imgH="1490472" progId="Word.Picture.8">
                  <p:embed/>
                </p:oleObj>
              </mc:Choice>
              <mc:Fallback>
                <p:oleObj name="Picture" r:id="rId3" imgW="2331720" imgH="1490472" progId="Word.Pictur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55867" y="6261100"/>
                        <a:ext cx="1219200" cy="5842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3A066A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1111" name="Rectangle 7"/>
          <p:cNvSpPr>
            <a:spLocks noChangeArrowheads="1"/>
          </p:cNvSpPr>
          <p:nvPr/>
        </p:nvSpPr>
        <p:spPr bwMode="auto">
          <a:xfrm>
            <a:off x="10953752" y="6262688"/>
            <a:ext cx="1198033" cy="569912"/>
          </a:xfrm>
          <a:prstGeom prst="rect">
            <a:avLst/>
          </a:prstGeom>
          <a:noFill/>
          <a:ln w="9525">
            <a:solidFill>
              <a:srgbClr val="3A066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kumimoji="1" lang="en-US" sz="3000">
              <a:solidFill>
                <a:srgbClr val="000000"/>
              </a:solidFill>
            </a:endParaRPr>
          </a:p>
        </p:txBody>
      </p:sp>
      <p:sp>
        <p:nvSpPr>
          <p:cNvPr id="431112" name="Text Box 8"/>
          <p:cNvSpPr txBox="1">
            <a:spLocks noChangeArrowheads="1"/>
          </p:cNvSpPr>
          <p:nvPr/>
        </p:nvSpPr>
        <p:spPr bwMode="auto">
          <a:xfrm>
            <a:off x="5155413" y="517525"/>
            <a:ext cx="182614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altLang="en-US" sz="16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Presentation Pro</a:t>
            </a:r>
            <a:endParaRPr lang="en-US" altLang="en-US" sz="30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962980"/>
      </p:ext>
    </p:extLst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357384"/>
      </p:ext>
    </p:extLst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17000" y="193675"/>
            <a:ext cx="2870200" cy="2692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6400" y="193675"/>
            <a:ext cx="8407400" cy="2692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415075"/>
      </p:ext>
    </p:extLst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193676"/>
            <a:ext cx="11176000" cy="7207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06400" y="990601"/>
            <a:ext cx="5638800" cy="18954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8400" y="990601"/>
            <a:ext cx="5638800" cy="18954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053680"/>
      </p:ext>
    </p:extLst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761880"/>
      </p:ext>
    </p:extLst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48118913"/>
      </p:ext>
    </p:extLst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6400" y="990601"/>
            <a:ext cx="5638800" cy="18954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8400" y="990601"/>
            <a:ext cx="5638800" cy="18954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926178"/>
      </p:ext>
    </p:extLst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887483"/>
      </p:ext>
    </p:extLst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491804"/>
      </p:ext>
    </p:extLst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065729"/>
      </p:ext>
    </p:extLst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72865390"/>
      </p:ext>
    </p:extLst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19382900"/>
      </p:ext>
    </p:extLst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82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4117" cy="974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0083" name="Picture 3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02350"/>
            <a:ext cx="12192000" cy="75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30084" name="Picture 4"/>
          <p:cNvPicPr preferRelativeResize="0"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7485" y="6369051"/>
            <a:ext cx="3018367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08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06400" y="990601"/>
            <a:ext cx="11480800" cy="189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1320" dir="2319588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 </a:t>
            </a:r>
          </a:p>
          <a:p>
            <a:pPr lvl="3"/>
            <a:r>
              <a:rPr lang="en-US" altLang="en-US" smtClean="0"/>
              <a:t>Fourth level</a:t>
            </a:r>
          </a:p>
        </p:txBody>
      </p:sp>
      <p:sp>
        <p:nvSpPr>
          <p:cNvPr id="430086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193676"/>
            <a:ext cx="111760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30087" name="Rectangle 7"/>
          <p:cNvSpPr>
            <a:spLocks noChangeArrowheads="1"/>
          </p:cNvSpPr>
          <p:nvPr/>
        </p:nvSpPr>
        <p:spPr bwMode="auto">
          <a:xfrm>
            <a:off x="0" y="6373814"/>
            <a:ext cx="1619251" cy="223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000000"/>
                    </a:gs>
                    <a:gs pos="100000">
                      <a:srgbClr val="1E74D2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/>
          <a:lstStyle/>
          <a:p>
            <a:pPr algn="r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altLang="en-US" sz="1400" b="1">
                <a:solidFill>
                  <a:srgbClr val="FFFFFF"/>
                </a:solidFill>
              </a:rPr>
              <a:t>Chapter 12</a:t>
            </a:r>
          </a:p>
        </p:txBody>
      </p:sp>
      <p:sp>
        <p:nvSpPr>
          <p:cNvPr id="430088" name="Rectangle 8"/>
          <p:cNvSpPr>
            <a:spLocks noChangeArrowheads="1"/>
          </p:cNvSpPr>
          <p:nvPr/>
        </p:nvSpPr>
        <p:spPr bwMode="auto">
          <a:xfrm>
            <a:off x="1877485" y="6373814"/>
            <a:ext cx="3837516" cy="223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tx1"/>
                    </a:gs>
                    <a:gs pos="100000">
                      <a:srgbClr val="1E74D2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/>
          <a:lstStyle/>
          <a:p>
            <a:pPr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altLang="en-US" sz="1400" b="1">
                <a:solidFill>
                  <a:srgbClr val="FFFFFF"/>
                </a:solidFill>
              </a:rPr>
              <a:t>Section</a:t>
            </a:r>
          </a:p>
        </p:txBody>
      </p:sp>
      <p:sp>
        <p:nvSpPr>
          <p:cNvPr id="430089" name="Line 9"/>
          <p:cNvSpPr>
            <a:spLocks noChangeShapeType="1"/>
          </p:cNvSpPr>
          <p:nvPr/>
        </p:nvSpPr>
        <p:spPr bwMode="auto">
          <a:xfrm>
            <a:off x="6070600" y="6584950"/>
            <a:ext cx="1515533" cy="0"/>
          </a:xfrm>
          <a:prstGeom prst="line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kumimoji="1" lang="en-US" sz="3000">
              <a:solidFill>
                <a:srgbClr val="000000"/>
              </a:solidFill>
            </a:endParaRPr>
          </a:p>
        </p:txBody>
      </p:sp>
      <p:sp>
        <p:nvSpPr>
          <p:cNvPr id="430090" name="Line 10"/>
          <p:cNvSpPr>
            <a:spLocks noChangeShapeType="1"/>
          </p:cNvSpPr>
          <p:nvPr/>
        </p:nvSpPr>
        <p:spPr bwMode="auto">
          <a:xfrm>
            <a:off x="1879600" y="6597650"/>
            <a:ext cx="3014133" cy="0"/>
          </a:xfrm>
          <a:prstGeom prst="line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kumimoji="1" lang="en-US" sz="3000">
              <a:solidFill>
                <a:srgbClr val="000000"/>
              </a:solidFill>
            </a:endParaRPr>
          </a:p>
        </p:txBody>
      </p:sp>
      <p:sp>
        <p:nvSpPr>
          <p:cNvPr id="430091" name="Line 11"/>
          <p:cNvSpPr>
            <a:spLocks noChangeShapeType="1"/>
          </p:cNvSpPr>
          <p:nvPr/>
        </p:nvSpPr>
        <p:spPr bwMode="auto">
          <a:xfrm flipH="1">
            <a:off x="0" y="6604000"/>
            <a:ext cx="1608667" cy="0"/>
          </a:xfrm>
          <a:prstGeom prst="line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kumimoji="1" lang="en-US" sz="3000">
              <a:solidFill>
                <a:srgbClr val="000000"/>
              </a:solidFill>
            </a:endParaRPr>
          </a:p>
        </p:txBody>
      </p:sp>
      <p:sp>
        <p:nvSpPr>
          <p:cNvPr id="430092" name="Text Box 12"/>
          <p:cNvSpPr txBox="1">
            <a:spLocks noChangeArrowheads="1"/>
          </p:cNvSpPr>
          <p:nvPr/>
        </p:nvSpPr>
        <p:spPr bwMode="auto">
          <a:xfrm>
            <a:off x="6057900" y="6373813"/>
            <a:ext cx="1219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tx1"/>
                    </a:gs>
                    <a:gs pos="100000">
                      <a:srgbClr val="1E74D2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r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altLang="en-US" sz="1400" b="1">
                <a:solidFill>
                  <a:srgbClr val="FFFFFF"/>
                </a:solidFill>
              </a:rPr>
              <a:t>Main Menu</a:t>
            </a:r>
          </a:p>
        </p:txBody>
      </p:sp>
    </p:spTree>
    <p:extLst>
      <p:ext uri="{BB962C8B-B14F-4D97-AF65-F5344CB8AC3E}">
        <p14:creationId xmlns:p14="http://schemas.microsoft.com/office/powerpoint/2010/main" val="3937167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300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300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300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300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085" grpId="0" build="p" bldLvl="5" autoUpdateAnimBg="0">
        <p:tmplLst>
          <p:tmpl lvl="1">
            <p:tnLst>
              <p:par>
                <p:cTn presetID="9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008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430085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9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008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430085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9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008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430085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9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008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43008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0086" grpId="0" autoUpdateAnimBg="0"/>
    </p:bldLst>
  </p:timing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kumimoji="1" sz="3200" b="1" kern="1200">
          <a:solidFill>
            <a:srgbClr val="FFFFFF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rgbClr val="FFFFFF"/>
          </a:solidFill>
          <a:latin typeface="Arial" panose="020B0604020202020204" pitchFamily="34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rgbClr val="FFFFFF"/>
          </a:solidFill>
          <a:latin typeface="Arial" panose="020B0604020202020204" pitchFamily="34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rgbClr val="FFFFFF"/>
          </a:solidFill>
          <a:latin typeface="Arial" panose="020B0604020202020204" pitchFamily="34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rgbClr val="FFFFFF"/>
          </a:solidFill>
          <a:latin typeface="Arial" panose="020B0604020202020204" pitchFamily="34" charset="0"/>
        </a:defRPr>
      </a:lvl5pPr>
      <a:lvl6pPr marL="4572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rgbClr val="FFFFFF"/>
          </a:solidFill>
          <a:latin typeface="Arial" panose="020B0604020202020204" pitchFamily="34" charset="0"/>
        </a:defRPr>
      </a:lvl6pPr>
      <a:lvl7pPr marL="9144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rgbClr val="FFFFFF"/>
          </a:solidFill>
          <a:latin typeface="Arial" panose="020B0604020202020204" pitchFamily="34" charset="0"/>
        </a:defRPr>
      </a:lvl7pPr>
      <a:lvl8pPr marL="13716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rgbClr val="FFFFFF"/>
          </a:solidFill>
          <a:latin typeface="Arial" panose="020B0604020202020204" pitchFamily="34" charset="0"/>
        </a:defRPr>
      </a:lvl8pPr>
      <a:lvl9pPr marL="18288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rgbClr val="FFFFFF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60000"/>
        </a:spcBef>
        <a:spcAft>
          <a:spcPct val="0"/>
        </a:spcAft>
        <a:buClr>
          <a:srgbClr val="1E74D2"/>
        </a:buClr>
        <a:buChar char="•"/>
        <a:defRPr kumimoji="1" sz="2400" b="1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40000"/>
        </a:spcBef>
        <a:spcAft>
          <a:spcPct val="0"/>
        </a:spcAft>
        <a:buClr>
          <a:srgbClr val="0066CC"/>
        </a:buClr>
        <a:buChar char="–"/>
        <a:defRPr kumimoji="1" sz="2400" b="1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0066CC"/>
        </a:buClr>
        <a:buChar char="•"/>
        <a:defRPr kumimoji="1" sz="2400" b="1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75000"/>
        </a:lnSpc>
        <a:spcBef>
          <a:spcPct val="30000"/>
        </a:spcBef>
        <a:spcAft>
          <a:spcPct val="0"/>
        </a:spcAft>
        <a:buClr>
          <a:srgbClr val="1E74D2"/>
        </a:buClr>
        <a:buChar char="–"/>
        <a:defRPr kumimoji="1" sz="2400" b="1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75000"/>
        </a:lnSpc>
        <a:spcBef>
          <a:spcPct val="30000"/>
        </a:spcBef>
        <a:spcAft>
          <a:spcPct val="0"/>
        </a:spcAft>
        <a:buChar char="»"/>
        <a:defRPr kumimoji="1" sz="1600" kern="1200">
          <a:solidFill>
            <a:srgbClr val="0000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22489" y="152401"/>
            <a:ext cx="10600267" cy="684803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000" b="1" spc="38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Economics Warm Up, </a:t>
            </a:r>
            <a:r>
              <a:rPr lang="en-US" sz="4000" b="1" spc="38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1.20.16 (Wednesday)</a:t>
            </a:r>
            <a:endParaRPr lang="en-US" sz="4000" b="1" spc="38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36867" name="TextBox 6"/>
          <p:cNvSpPr txBox="1">
            <a:spLocks noChangeArrowheads="1"/>
          </p:cNvSpPr>
          <p:nvPr/>
        </p:nvSpPr>
        <p:spPr bwMode="auto">
          <a:xfrm>
            <a:off x="368300" y="990601"/>
            <a:ext cx="11032772" cy="46166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685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400" dirty="0">
                <a:solidFill>
                  <a:srgbClr val="000000"/>
                </a:solidFill>
                <a:latin typeface="Tw Cen MT" panose="020B0602020104020603" pitchFamily="34" charset="0"/>
              </a:rPr>
              <a:t>Please write down the 4</a:t>
            </a:r>
            <a:r>
              <a:rPr lang="en-US" altLang="en-US" sz="2400" dirty="0" smtClean="0">
                <a:solidFill>
                  <a:srgbClr val="000000"/>
                </a:solidFill>
                <a:latin typeface="Tw Cen MT" panose="020B0602020104020603" pitchFamily="34" charset="0"/>
              </a:rPr>
              <a:t> </a:t>
            </a:r>
            <a:r>
              <a:rPr lang="en-US" altLang="en-US" sz="2400" dirty="0">
                <a:solidFill>
                  <a:srgbClr val="000000"/>
                </a:solidFill>
                <a:latin typeface="Tw Cen MT" panose="020B0602020104020603" pitchFamily="34" charset="0"/>
              </a:rPr>
              <a:t>questions</a:t>
            </a:r>
            <a:r>
              <a:rPr lang="en-US" altLang="en-US" sz="2400" dirty="0" smtClean="0">
                <a:solidFill>
                  <a:srgbClr val="000000"/>
                </a:solidFill>
                <a:latin typeface="Tw Cen MT" panose="020B0602020104020603" pitchFamily="34" charset="0"/>
              </a:rPr>
              <a:t>. Use website provided </a:t>
            </a:r>
            <a:r>
              <a:rPr lang="en-US" altLang="en-US" sz="2400" smtClean="0">
                <a:solidFill>
                  <a:srgbClr val="000000"/>
                </a:solidFill>
                <a:latin typeface="Tw Cen MT" panose="020B0602020104020603" pitchFamily="34" charset="0"/>
              </a:rPr>
              <a:t>to answer.</a:t>
            </a:r>
            <a:endParaRPr lang="en-US" altLang="en-US" sz="2400" dirty="0">
              <a:solidFill>
                <a:srgbClr val="000000"/>
              </a:solidFill>
              <a:latin typeface="Tw Cen MT" panose="020B0602020104020603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44172" y="1974995"/>
            <a:ext cx="10756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AutoNum type="arabicPeriod"/>
            </a:pPr>
            <a:endParaRPr lang="en-US" sz="4000" dirty="0">
              <a:solidFill>
                <a:prstClr val="white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0593" y="1638969"/>
            <a:ext cx="1175949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4000" dirty="0">
                <a:solidFill>
                  <a:srgbClr val="000000"/>
                </a:solidFill>
              </a:rPr>
              <a:t>What was China’s GDP in 2013?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dirty="0">
                <a:solidFill>
                  <a:srgbClr val="000000"/>
                </a:solidFill>
              </a:rPr>
              <a:t>Which country had a GPD of 1.877 trillion in 2013?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dirty="0">
                <a:solidFill>
                  <a:srgbClr val="000000"/>
                </a:solidFill>
              </a:rPr>
              <a:t>Which country saw their GDP actually dip between 2008 and 2009?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dirty="0">
                <a:solidFill>
                  <a:srgbClr val="000000"/>
                </a:solidFill>
              </a:rPr>
              <a:t>Since 2000, which country had the best performing Gross Domestic Product?</a:t>
            </a:r>
            <a:endParaRPr lang="en-US" sz="4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23707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78371" y="3105835"/>
            <a:ext cx="1135117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https://www.google.com/?gws_rd=ssl#safe=strict&amp;q=China%2C+GDP%2C+2013</a:t>
            </a:r>
            <a:endParaRPr lang="en-US" sz="3200" dirty="0"/>
          </a:p>
        </p:txBody>
      </p:sp>
      <p:sp>
        <p:nvSpPr>
          <p:cNvPr id="3" name="Rectangle 2"/>
          <p:cNvSpPr/>
          <p:nvPr/>
        </p:nvSpPr>
        <p:spPr>
          <a:xfrm>
            <a:off x="1233447" y="1217363"/>
            <a:ext cx="890532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effectLst>
                  <a:reflection blurRad="6350" stA="53000" endA="300" endPos="35500" dir="5400000" sy="-90000" algn="bl" rotWithShape="0"/>
                </a:effectLst>
              </a:rPr>
              <a:t>Click on the link below to </a:t>
            </a:r>
          </a:p>
          <a:p>
            <a:pPr algn="ctr"/>
            <a:r>
              <a:rPr lang="en-US" sz="5400" b="0" cap="none" spc="0" dirty="0" smtClean="0">
                <a:ln w="0"/>
                <a:effectLst>
                  <a:reflection blurRad="6350" stA="53000" endA="300" endPos="35500" dir="5400000" sy="-90000" algn="bl" rotWithShape="0"/>
                </a:effectLst>
              </a:rPr>
              <a:t>answer Wednesday warmup</a:t>
            </a:r>
            <a:endParaRPr lang="en-US" sz="5400" b="0" cap="none" spc="0" dirty="0">
              <a:ln w="0"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49877164"/>
      </p:ext>
    </p:extLst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22489" y="152401"/>
            <a:ext cx="10600267" cy="684803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000" b="1" spc="38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Economics Warm Up, </a:t>
            </a:r>
            <a:r>
              <a:rPr lang="en-US" sz="4000" b="1" spc="38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  <a:latin typeface="Tw Cen MT" panose="020B0602020104020603"/>
              </a:rPr>
              <a:t>1.21.16 (Thursday)</a:t>
            </a:r>
            <a:endParaRPr lang="en-US" sz="4000" b="1" spc="38" dirty="0">
              <a:ln w="9525" cmpd="sng">
                <a:solidFill>
                  <a:srgbClr val="5B9BD5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rgbClr val="5B9BD5">
                    <a:alpha val="40000"/>
                  </a:srgbClr>
                </a:glow>
              </a:effectLst>
              <a:latin typeface="Tw Cen MT" panose="020B0602020104020603"/>
            </a:endParaRPr>
          </a:p>
        </p:txBody>
      </p:sp>
      <p:sp>
        <p:nvSpPr>
          <p:cNvPr id="36867" name="TextBox 6"/>
          <p:cNvSpPr txBox="1">
            <a:spLocks noChangeArrowheads="1"/>
          </p:cNvSpPr>
          <p:nvPr/>
        </p:nvSpPr>
        <p:spPr bwMode="auto">
          <a:xfrm>
            <a:off x="368300" y="990601"/>
            <a:ext cx="11032772" cy="46166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685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2400" dirty="0">
                <a:solidFill>
                  <a:srgbClr val="000000"/>
                </a:solidFill>
                <a:latin typeface="Tw Cen MT" panose="020B0602020104020603" pitchFamily="34" charset="0"/>
              </a:rPr>
              <a:t>Please write down the 4</a:t>
            </a:r>
            <a:r>
              <a:rPr lang="en-US" altLang="en-US" sz="2400" dirty="0" smtClean="0">
                <a:solidFill>
                  <a:srgbClr val="000000"/>
                </a:solidFill>
                <a:latin typeface="Tw Cen MT" panose="020B0602020104020603" pitchFamily="34" charset="0"/>
              </a:rPr>
              <a:t> </a:t>
            </a:r>
            <a:r>
              <a:rPr lang="en-US" altLang="en-US" sz="2400" dirty="0">
                <a:solidFill>
                  <a:srgbClr val="000000"/>
                </a:solidFill>
                <a:latin typeface="Tw Cen MT" panose="020B0602020104020603" pitchFamily="34" charset="0"/>
              </a:rPr>
              <a:t>questions</a:t>
            </a:r>
            <a:r>
              <a:rPr lang="en-US" altLang="en-US" sz="2400" dirty="0" smtClean="0">
                <a:solidFill>
                  <a:srgbClr val="000000"/>
                </a:solidFill>
                <a:latin typeface="Tw Cen MT" panose="020B0602020104020603" pitchFamily="34" charset="0"/>
              </a:rPr>
              <a:t>. Use chart on the next slide to answer</a:t>
            </a:r>
            <a:endParaRPr lang="en-US" altLang="en-US" sz="2400" dirty="0">
              <a:solidFill>
                <a:srgbClr val="000000"/>
              </a:solidFill>
              <a:latin typeface="Tw Cen MT" panose="020B0602020104020603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44172" y="1974995"/>
            <a:ext cx="10756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AutoNum type="arabicPeriod"/>
            </a:pPr>
            <a:endParaRPr lang="en-US" sz="4000" dirty="0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6439" y="1605663"/>
            <a:ext cx="11688896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n-US" sz="3200" dirty="0">
                <a:solidFill>
                  <a:srgbClr val="000000"/>
                </a:solidFill>
              </a:rPr>
              <a:t>According to the chart, how much has the GDP of China decreased from 2015 to 2016?</a:t>
            </a:r>
          </a:p>
          <a:p>
            <a:pPr marL="342900" indent="-342900">
              <a:buFontTx/>
              <a:buAutoNum type="arabicPeriod"/>
            </a:pPr>
            <a:r>
              <a:rPr lang="en-US" sz="3200" dirty="0">
                <a:solidFill>
                  <a:srgbClr val="000000"/>
                </a:solidFill>
              </a:rPr>
              <a:t>Which country will have a negative GDP for both 2015 and 2016?</a:t>
            </a:r>
          </a:p>
          <a:p>
            <a:pPr marL="342900" indent="-342900">
              <a:buFontTx/>
              <a:buAutoNum type="arabicPeriod"/>
            </a:pPr>
            <a:r>
              <a:rPr lang="en-US" sz="3200" dirty="0">
                <a:solidFill>
                  <a:srgbClr val="000000"/>
                </a:solidFill>
              </a:rPr>
              <a:t>According to the chart, how much will the GDP of the USA increase from 2015 to 2016?</a:t>
            </a:r>
          </a:p>
          <a:p>
            <a:pPr marL="342900" indent="-342900">
              <a:buFontTx/>
              <a:buAutoNum type="arabicPeriod"/>
            </a:pPr>
            <a:r>
              <a:rPr lang="en-US" sz="3200" dirty="0">
                <a:solidFill>
                  <a:srgbClr val="000000"/>
                </a:solidFill>
              </a:rPr>
              <a:t>Which country will have the highest increase in GDP from 2015 to 2016?</a:t>
            </a:r>
          </a:p>
          <a:p>
            <a:pPr marL="342900" indent="-342900">
              <a:buFontTx/>
              <a:buAutoNum type="arabicPeriod"/>
            </a:pPr>
            <a:endParaRPr lang="en-US" dirty="0">
              <a:solidFill>
                <a:srgbClr val="000000"/>
              </a:solidFill>
            </a:endParaRPr>
          </a:p>
          <a:p>
            <a:pPr marL="342900" indent="-342900">
              <a:buFontTx/>
              <a:buAutoNum type="arabicPeriod"/>
            </a:pPr>
            <a:endParaRPr lang="en-US" dirty="0">
              <a:solidFill>
                <a:srgbClr val="000000"/>
              </a:solidFill>
            </a:endParaRPr>
          </a:p>
          <a:p>
            <a:pPr marL="342900" indent="-342900">
              <a:buFontTx/>
              <a:buAutoNum type="arabicPeriod"/>
            </a:pP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84062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35949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con_template">
  <a:themeElements>
    <a:clrScheme name="">
      <a:dk1>
        <a:srgbClr val="000000"/>
      </a:dk1>
      <a:lt1>
        <a:srgbClr val="006666"/>
      </a:lt1>
      <a:dk2>
        <a:srgbClr val="800000"/>
      </a:dk2>
      <a:lt2>
        <a:srgbClr val="4D4D4D"/>
      </a:lt2>
      <a:accent1>
        <a:srgbClr val="CC9900"/>
      </a:accent1>
      <a:accent2>
        <a:srgbClr val="800000"/>
      </a:accent2>
      <a:accent3>
        <a:srgbClr val="AAB8B8"/>
      </a:accent3>
      <a:accent4>
        <a:srgbClr val="000000"/>
      </a:accent4>
      <a:accent5>
        <a:srgbClr val="E2CAAA"/>
      </a:accent5>
      <a:accent6>
        <a:srgbClr val="730000"/>
      </a:accent6>
      <a:hlink>
        <a:srgbClr val="000099"/>
      </a:hlink>
      <a:folHlink>
        <a:srgbClr val="003300"/>
      </a:folHlink>
    </a:clrScheme>
    <a:fontScheme name="econ_template.po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1" lang="en-US" altLang="en-U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1" lang="en-US" altLang="en-U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econ_template.pot 1">
        <a:dk1>
          <a:srgbClr val="4D4D4D"/>
        </a:dk1>
        <a:lt1>
          <a:srgbClr val="FFFFFF"/>
        </a:lt1>
        <a:dk2>
          <a:srgbClr val="006666"/>
        </a:dk2>
        <a:lt2>
          <a:srgbClr val="CC9900"/>
        </a:lt2>
        <a:accent1>
          <a:srgbClr val="CC9900"/>
        </a:accent1>
        <a:accent2>
          <a:srgbClr val="800000"/>
        </a:accent2>
        <a:accent3>
          <a:srgbClr val="AAB8B8"/>
        </a:accent3>
        <a:accent4>
          <a:srgbClr val="DADADA"/>
        </a:accent4>
        <a:accent5>
          <a:srgbClr val="E2CAAA"/>
        </a:accent5>
        <a:accent6>
          <a:srgbClr val="730000"/>
        </a:accent6>
        <a:hlink>
          <a:srgbClr val="C0C0C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on_template.pot 2">
        <a:dk1>
          <a:srgbClr val="010000"/>
        </a:dk1>
        <a:lt1>
          <a:srgbClr val="C0C0C0"/>
        </a:lt1>
        <a:dk2>
          <a:srgbClr val="010000"/>
        </a:dk2>
        <a:lt2>
          <a:srgbClr val="C0C0C0"/>
        </a:lt2>
        <a:accent1>
          <a:srgbClr val="969696"/>
        </a:accent1>
        <a:accent2>
          <a:srgbClr val="000000"/>
        </a:accent2>
        <a:accent3>
          <a:srgbClr val="DCDCDC"/>
        </a:accent3>
        <a:accent4>
          <a:srgbClr val="010000"/>
        </a:accent4>
        <a:accent5>
          <a:srgbClr val="C9C9C9"/>
        </a:accent5>
        <a:accent6>
          <a:srgbClr val="000000"/>
        </a:accent6>
        <a:hlink>
          <a:srgbClr val="FFFFF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on_template.pot 3">
        <a:dk1>
          <a:srgbClr val="4D4D4D"/>
        </a:dk1>
        <a:lt1>
          <a:srgbClr val="99CCFF"/>
        </a:lt1>
        <a:dk2>
          <a:srgbClr val="4D4D4D"/>
        </a:dk2>
        <a:lt2>
          <a:srgbClr val="000000"/>
        </a:lt2>
        <a:accent1>
          <a:srgbClr val="990099"/>
        </a:accent1>
        <a:accent2>
          <a:srgbClr val="FFCC00"/>
        </a:accent2>
        <a:accent3>
          <a:srgbClr val="CAE2FF"/>
        </a:accent3>
        <a:accent4>
          <a:srgbClr val="404040"/>
        </a:accent4>
        <a:accent5>
          <a:srgbClr val="CAAACA"/>
        </a:accent5>
        <a:accent6>
          <a:srgbClr val="E7B900"/>
        </a:accent6>
        <a:hlink>
          <a:srgbClr val="FFFFF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on_template.pot 4">
        <a:dk1>
          <a:srgbClr val="000000"/>
        </a:dk1>
        <a:lt1>
          <a:srgbClr val="FFFF00"/>
        </a:lt1>
        <a:dk2>
          <a:srgbClr val="000066"/>
        </a:dk2>
        <a:lt2>
          <a:srgbClr val="99CC00"/>
        </a:lt2>
        <a:accent1>
          <a:srgbClr val="99CC00"/>
        </a:accent1>
        <a:accent2>
          <a:srgbClr val="FFFF00"/>
        </a:accent2>
        <a:accent3>
          <a:srgbClr val="AAAAB8"/>
        </a:accent3>
        <a:accent4>
          <a:srgbClr val="DADA00"/>
        </a:accent4>
        <a:accent5>
          <a:srgbClr val="CAE2AA"/>
        </a:accent5>
        <a:accent6>
          <a:srgbClr val="E7E700"/>
        </a:accent6>
        <a:hlink>
          <a:srgbClr val="9999FF"/>
        </a:hlink>
        <a:folHlink>
          <a:srgbClr val="9933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on_template.pot 5">
        <a:dk1>
          <a:srgbClr val="969696"/>
        </a:dk1>
        <a:lt1>
          <a:srgbClr val="FFCC00"/>
        </a:lt1>
        <a:dk2>
          <a:srgbClr val="FF6600"/>
        </a:dk2>
        <a:lt2>
          <a:srgbClr val="009900"/>
        </a:lt2>
        <a:accent1>
          <a:srgbClr val="FFCC00"/>
        </a:accent1>
        <a:accent2>
          <a:srgbClr val="009900"/>
        </a:accent2>
        <a:accent3>
          <a:srgbClr val="FFB8AA"/>
        </a:accent3>
        <a:accent4>
          <a:srgbClr val="DAAE00"/>
        </a:accent4>
        <a:accent5>
          <a:srgbClr val="FFE2AA"/>
        </a:accent5>
        <a:accent6>
          <a:srgbClr val="008A00"/>
        </a:accent6>
        <a:hlink>
          <a:srgbClr val="FFFFFF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on_template.pot 6">
        <a:dk1>
          <a:srgbClr val="000000"/>
        </a:dk1>
        <a:lt1>
          <a:srgbClr val="FFCC00"/>
        </a:lt1>
        <a:dk2>
          <a:srgbClr val="336600"/>
        </a:dk2>
        <a:lt2>
          <a:srgbClr val="969696"/>
        </a:lt2>
        <a:accent1>
          <a:srgbClr val="336600"/>
        </a:accent1>
        <a:accent2>
          <a:srgbClr val="CCCC00"/>
        </a:accent2>
        <a:accent3>
          <a:srgbClr val="FFE2AA"/>
        </a:accent3>
        <a:accent4>
          <a:srgbClr val="000000"/>
        </a:accent4>
        <a:accent5>
          <a:srgbClr val="ADB8AA"/>
        </a:accent5>
        <a:accent6>
          <a:srgbClr val="B9B900"/>
        </a:accent6>
        <a:hlink>
          <a:srgbClr val="FFFFFF"/>
        </a:hlink>
        <a:folHlink>
          <a:srgbClr val="FFFFA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on_template.pot 7">
        <a:dk1>
          <a:srgbClr val="010000"/>
        </a:dk1>
        <a:lt1>
          <a:srgbClr val="99CCFF"/>
        </a:lt1>
        <a:dk2>
          <a:srgbClr val="666633"/>
        </a:dk2>
        <a:lt2>
          <a:srgbClr val="969696"/>
        </a:lt2>
        <a:accent1>
          <a:srgbClr val="666633"/>
        </a:accent1>
        <a:accent2>
          <a:srgbClr val="FFCC00"/>
        </a:accent2>
        <a:accent3>
          <a:srgbClr val="CAE2FF"/>
        </a:accent3>
        <a:accent4>
          <a:srgbClr val="010000"/>
        </a:accent4>
        <a:accent5>
          <a:srgbClr val="B8B8AD"/>
        </a:accent5>
        <a:accent6>
          <a:srgbClr val="E7B900"/>
        </a:accent6>
        <a:hlink>
          <a:srgbClr val="FFFFFF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on_template.pot 8">
        <a:dk1>
          <a:srgbClr val="9900CC"/>
        </a:dk1>
        <a:lt1>
          <a:srgbClr val="FFCC00"/>
        </a:lt1>
        <a:dk2>
          <a:srgbClr val="FF3300"/>
        </a:dk2>
        <a:lt2>
          <a:srgbClr val="969696"/>
        </a:lt2>
        <a:accent1>
          <a:srgbClr val="FF3300"/>
        </a:accent1>
        <a:accent2>
          <a:srgbClr val="FFCC00"/>
        </a:accent2>
        <a:accent3>
          <a:srgbClr val="FFE2AA"/>
        </a:accent3>
        <a:accent4>
          <a:srgbClr val="8200AE"/>
        </a:accent4>
        <a:accent5>
          <a:srgbClr val="FFADAA"/>
        </a:accent5>
        <a:accent6>
          <a:srgbClr val="E7B900"/>
        </a:accent6>
        <a:hlink>
          <a:srgbClr val="FFFFFF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165</Words>
  <Application>Microsoft Office PowerPoint</Application>
  <PresentationFormat>Widescreen</PresentationFormat>
  <Paragraphs>16</Paragraphs>
  <Slides>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Tw Cen MT</vt:lpstr>
      <vt:lpstr>econ_template</vt:lpstr>
      <vt:lpstr>Picture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Ethington</dc:creator>
  <cp:lastModifiedBy>Patrick Ethington</cp:lastModifiedBy>
  <cp:revision>2</cp:revision>
  <dcterms:created xsi:type="dcterms:W3CDTF">2016-01-21T18:11:13Z</dcterms:created>
  <dcterms:modified xsi:type="dcterms:W3CDTF">2016-01-21T18:22:50Z</dcterms:modified>
</cp:coreProperties>
</file>